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2" r:id="rId2"/>
  </p:sldMasterIdLst>
  <p:sldIdLst>
    <p:sldId id="256" r:id="rId3"/>
    <p:sldId id="257" r:id="rId4"/>
    <p:sldId id="259" r:id="rId5"/>
    <p:sldId id="260" r:id="rId6"/>
    <p:sldId id="258" r:id="rId7"/>
    <p:sldId id="261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6" r:id="rId17"/>
    <p:sldId id="271" r:id="rId18"/>
    <p:sldId id="262" r:id="rId19"/>
    <p:sldId id="272" r:id="rId20"/>
    <p:sldId id="273" r:id="rId21"/>
    <p:sldId id="278" r:id="rId22"/>
    <p:sldId id="277" r:id="rId23"/>
    <p:sldId id="274" r:id="rId24"/>
    <p:sldId id="275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F0B5-3EF2-432A-9112-8AF4DDEA533C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E23DD-CB14-4DEA-9D3D-4B1F19855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062F-5870-484F-8634-BE3D9FED5D7E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63B8-13AA-422E-9C1C-840C77FCE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90700" cy="47831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47831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B103E-E3B1-40F1-AD9B-12D2E746F9E5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0B3E0-FA22-43D1-96F1-E63B0C4E3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C9419-08DF-4C2B-A67B-9681A658BC2A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7AB6-E2CF-4BE1-B27D-26973A500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10128-BC3D-4C53-9C9B-3619B670D23D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2BDB-F0FE-4CAF-8A3F-DB26D1680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7F11F-45E4-4883-A54A-D9FCF52EB45C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6D11A-ED85-457B-BC08-789D26A59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4200" cy="347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9600" y="731838"/>
            <a:ext cx="3124200" cy="347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8B80-9ECE-4038-8D75-687B7376BEDD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C934-A7DB-4143-AA16-FEA160EB3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E5584-460B-417B-A899-4CCD2C60F72E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6EC4-4B22-4FC2-86D1-488CA4A0E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35A2B-ED70-4879-AACA-A7E0A45800A4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FE7A-6027-4659-9D7D-B7B2B4B7C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884F-1FF0-47DE-8199-7D06E399E3E0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7B8B-C8C9-4003-B158-465D68258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8CBAD-D9CB-48A1-AC8B-7190C63570FF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81871-1381-4233-B27A-6D68D1538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92D1-EFC7-49E3-BE53-180039C2EE48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80EE-C921-4273-BBE8-151C522D3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itle Placeholder 1"/>
          <p:cNvSpPr>
            <a:spLocks noGrp="1"/>
          </p:cNvSpPr>
          <p:nvPr>
            <p:ph type="title"/>
          </p:nvPr>
        </p:nvSpPr>
        <p:spPr bwMode="auto">
          <a:xfrm>
            <a:off x="1793875" y="4371975"/>
            <a:ext cx="6511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B29DE0-3C3B-44B3-8EC2-1604CF75D7FC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42473C-EC3A-40E6-A2F7-E0DEF3DCD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marL="7762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6pPr>
      <a:lvl7pPr marL="12334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7pPr>
      <a:lvl8pPr marL="16906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8pPr>
      <a:lvl9pPr marL="21478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>
          <a:solidFill>
            <a:srgbClr val="404040"/>
          </a:solidFill>
          <a:latin typeface="+mn-lt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>
          <a:solidFill>
            <a:srgbClr val="404040"/>
          </a:solidFill>
          <a:latin typeface="+mn-lt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>
          <a:solidFill>
            <a:srgbClr val="404040"/>
          </a:solidFill>
          <a:latin typeface="+mn-lt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+mn-lt"/>
        </a:defRPr>
      </a:lvl5pPr>
      <a:lvl6pPr marL="18462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+mn-lt"/>
        </a:defRPr>
      </a:lvl6pPr>
      <a:lvl7pPr marL="23034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+mn-lt"/>
        </a:defRPr>
      </a:lvl7pPr>
      <a:lvl8pPr marL="27606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+mn-lt"/>
        </a:defRPr>
      </a:lvl8pPr>
      <a:lvl9pPr marL="32178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FBEDBC-A973-4BF0-85E3-385343CF8E22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9501EF-9B90-42A4-8D75-CFD5D862D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 spd="slow">
    <p:wipe dir="r"/>
  </p:transition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Arial" charset="0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Arial" charset="0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Arial" charset="0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Arial" charset="0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Arial" charset="0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Arial" charset="0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usadbakalilaska.by;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36709" y="522173"/>
            <a:ext cx="7245968" cy="1696130"/>
          </a:xfrm>
        </p:spPr>
        <p:txBody>
          <a:bodyPr rtlCol="0">
            <a:noAutofit/>
          </a:bodyPr>
          <a:lstStyle/>
          <a:p>
            <a:pPr marL="640080" indent="-45720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5400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По земле </a:t>
            </a:r>
            <a:r>
              <a:rPr lang="ru-RU" sz="5400" kern="1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кореличской</a:t>
            </a:r>
            <a:endParaRPr lang="ru-RU" sz="5400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5362" name="Picture 3" descr="1 сентября 77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2492375"/>
            <a:ext cx="6084887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281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67544" y="2132856"/>
            <a:ext cx="8229600" cy="850106"/>
          </a:xfrm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5300" kern="1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Агроусадьбы</a:t>
            </a:r>
            <a:r>
              <a:rPr lang="ru-RU" sz="5300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5300" kern="1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г.п.Мир</a:t>
            </a:r>
            <a:r>
              <a:rPr lang="ru-RU" sz="5300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5300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endParaRPr lang="ru-RU" sz="5300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437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4"/>
          <p:cNvSpPr>
            <a:spLocks noChangeArrowheads="1"/>
          </p:cNvSpPr>
          <p:nvPr/>
        </p:nvSpPr>
        <p:spPr bwMode="auto">
          <a:xfrm>
            <a:off x="4945063" y="536575"/>
            <a:ext cx="40687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rebuchet MS" pitchFamily="34" charset="0"/>
              </a:rPr>
              <a:t>Усадьба «Светлазара»</a:t>
            </a:r>
            <a:endParaRPr lang="ru-RU" sz="2000">
              <a:latin typeface="Trebuchet MS" pitchFamily="34" charset="0"/>
            </a:endParaRPr>
          </a:p>
          <a:p>
            <a:r>
              <a:rPr lang="ru-RU" sz="2000">
                <a:latin typeface="Trebuchet MS" pitchFamily="34" charset="0"/>
              </a:rPr>
              <a:t>Хозяин – Гусакова Светлана Николаевна </a:t>
            </a:r>
          </a:p>
          <a:p>
            <a:r>
              <a:rPr lang="ru-RU" sz="2000">
                <a:latin typeface="Trebuchet MS" pitchFamily="34" charset="0"/>
              </a:rPr>
              <a:t>г.п.Мир, ул. Московская,д.31</a:t>
            </a:r>
          </a:p>
          <a:p>
            <a:r>
              <a:rPr lang="ru-RU" sz="2000">
                <a:latin typeface="Trebuchet MS" pitchFamily="34" charset="0"/>
              </a:rPr>
              <a:t> </a:t>
            </a:r>
            <a:r>
              <a:rPr lang="ru-RU" sz="2000" b="1" i="1" u="sng">
                <a:latin typeface="Trebuchet MS" pitchFamily="34" charset="0"/>
              </a:rPr>
              <a:t>моб</a:t>
            </a:r>
            <a:r>
              <a:rPr lang="ru-RU" sz="2000" u="sng">
                <a:latin typeface="Trebuchet MS" pitchFamily="34" charset="0"/>
              </a:rPr>
              <a:t>. </a:t>
            </a:r>
            <a:r>
              <a:rPr lang="ru-RU" sz="2000" b="1" i="1" u="sng">
                <a:latin typeface="Trebuchet MS" pitchFamily="34" charset="0"/>
              </a:rPr>
              <a:t>тел. 8(029)3779858</a:t>
            </a:r>
          </a:p>
          <a:p>
            <a:r>
              <a:rPr lang="ru-RU" sz="2000" b="1" i="1" u="sng">
                <a:latin typeface="Trebuchet MS" pitchFamily="34" charset="0"/>
              </a:rPr>
              <a:t>эл. адрес. </a:t>
            </a:r>
            <a:r>
              <a:rPr lang="ru-RU" sz="2000">
                <a:latin typeface="Trebuchet MS" pitchFamily="34" charset="0"/>
              </a:rPr>
              <a:t>svetlazara.mir@gmail.com</a:t>
            </a:r>
            <a:r>
              <a:rPr lang="ru-RU" b="1" i="1" u="sng">
                <a:latin typeface="Trebuchet MS" pitchFamily="34" charset="0"/>
              </a:rPr>
              <a:t>  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25602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3914775"/>
            <a:ext cx="42814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3" y="234950"/>
            <a:ext cx="45370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921125"/>
            <a:ext cx="428307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391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876675"/>
            <a:ext cx="447198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368550"/>
            <a:ext cx="43926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6"/>
          <p:cNvSpPr>
            <a:spLocks noChangeArrowheads="1"/>
          </p:cNvSpPr>
          <p:nvPr/>
        </p:nvSpPr>
        <p:spPr bwMode="auto">
          <a:xfrm>
            <a:off x="4643438" y="260350"/>
            <a:ext cx="43926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Trebuchet MS" pitchFamily="34" charset="0"/>
              </a:rPr>
              <a:t>Усадьба «Замковое предместье»</a:t>
            </a:r>
            <a:endParaRPr lang="ru-RU" sz="2000">
              <a:latin typeface="Trebuchet MS" pitchFamily="34" charset="0"/>
            </a:endParaRPr>
          </a:p>
          <a:p>
            <a:pPr algn="just"/>
            <a:r>
              <a:rPr lang="ru-RU" sz="2000">
                <a:latin typeface="Trebuchet MS" pitchFamily="34" charset="0"/>
              </a:rPr>
              <a:t>г.п. Мир, ул. Пионерская, д. 44</a:t>
            </a:r>
          </a:p>
          <a:p>
            <a:pPr algn="just"/>
            <a:r>
              <a:rPr lang="ru-RU" sz="2000">
                <a:latin typeface="Trebuchet MS" pitchFamily="34" charset="0"/>
              </a:rPr>
              <a:t> Хозяин - Писклов Сергей Анатольевич</a:t>
            </a:r>
          </a:p>
          <a:p>
            <a:pPr algn="just"/>
            <a:r>
              <a:rPr lang="ru-RU" sz="2000" b="1" i="1" u="sng">
                <a:latin typeface="Trebuchet MS" pitchFamily="34" charset="0"/>
              </a:rPr>
              <a:t>моб</a:t>
            </a:r>
            <a:r>
              <a:rPr lang="ru-RU" sz="2000" u="sng">
                <a:latin typeface="Trebuchet MS" pitchFamily="34" charset="0"/>
              </a:rPr>
              <a:t>. </a:t>
            </a:r>
            <a:r>
              <a:rPr lang="ru-RU" sz="2000" b="1" i="1" u="sng">
                <a:latin typeface="Trebuchet MS" pitchFamily="34" charset="0"/>
              </a:rPr>
              <a:t>тел. +375 29 620-86-71</a:t>
            </a:r>
          </a:p>
          <a:p>
            <a:pPr algn="just"/>
            <a:r>
              <a:rPr lang="ru-RU" sz="2000" b="1" i="1" u="sng">
                <a:latin typeface="Trebuchet MS" pitchFamily="34" charset="0"/>
              </a:rPr>
              <a:t>Email: piomir@tut.by</a:t>
            </a:r>
            <a:endParaRPr lang="ru-RU" sz="2000">
              <a:latin typeface="Trebuchet MS" pitchFamily="34" charset="0"/>
            </a:endParaRPr>
          </a:p>
        </p:txBody>
      </p:sp>
      <p:pic>
        <p:nvPicPr>
          <p:cNvPr id="2662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-6350"/>
            <a:ext cx="41814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531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5"/>
          <p:cNvSpPr>
            <a:spLocks noChangeArrowheads="1"/>
          </p:cNvSpPr>
          <p:nvPr/>
        </p:nvSpPr>
        <p:spPr bwMode="auto">
          <a:xfrm>
            <a:off x="4572000" y="115888"/>
            <a:ext cx="45005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 dirty="0">
                <a:latin typeface="Trebuchet MS" pitchFamily="34" charset="0"/>
              </a:rPr>
              <a:t> Усадьба «Хуторок»</a:t>
            </a:r>
            <a:endParaRPr lang="ru-RU" dirty="0">
              <a:latin typeface="Trebuchet MS" pitchFamily="34" charset="0"/>
            </a:endParaRPr>
          </a:p>
          <a:p>
            <a:pPr algn="just"/>
            <a:r>
              <a:rPr lang="ru-RU" dirty="0">
                <a:latin typeface="Trebuchet MS" pitchFamily="34" charset="0"/>
              </a:rPr>
              <a:t> г. п. Мир, ул. Сташевской, д. 15</a:t>
            </a:r>
          </a:p>
          <a:p>
            <a:pPr algn="just"/>
            <a:r>
              <a:rPr lang="ru-RU" dirty="0">
                <a:latin typeface="Trebuchet MS" pitchFamily="34" charset="0"/>
              </a:rPr>
              <a:t> Хозяин - </a:t>
            </a:r>
            <a:r>
              <a:rPr lang="ru-RU" dirty="0" err="1">
                <a:latin typeface="Trebuchet MS" pitchFamily="34" charset="0"/>
              </a:rPr>
              <a:t>Лабоцкий</a:t>
            </a:r>
            <a:r>
              <a:rPr lang="ru-RU" dirty="0">
                <a:latin typeface="Trebuchet MS" pitchFamily="34" charset="0"/>
              </a:rPr>
              <a:t> Сергей </a:t>
            </a:r>
            <a:r>
              <a:rPr lang="ru-RU" dirty="0" smtClean="0">
                <a:latin typeface="Trebuchet MS" pitchFamily="34" charset="0"/>
              </a:rPr>
              <a:t>Николаевич</a:t>
            </a:r>
            <a:endParaRPr lang="ru-RU" dirty="0">
              <a:latin typeface="Trebuchet MS" pitchFamily="34" charset="0"/>
            </a:endParaRPr>
          </a:p>
          <a:p>
            <a:pPr algn="just"/>
            <a:r>
              <a:rPr lang="ru-RU" dirty="0">
                <a:latin typeface="Trebuchet MS" pitchFamily="34" charset="0"/>
              </a:rPr>
              <a:t> </a:t>
            </a:r>
            <a:r>
              <a:rPr lang="ru-RU" b="1" i="1" u="sng" dirty="0">
                <a:latin typeface="Trebuchet MS" pitchFamily="34" charset="0"/>
              </a:rPr>
              <a:t>тел. 8(01596)23422,</a:t>
            </a:r>
          </a:p>
          <a:p>
            <a:pPr algn="just"/>
            <a:r>
              <a:rPr lang="ru-RU" b="1" i="1" u="sng" dirty="0" err="1">
                <a:latin typeface="Trebuchet MS" pitchFamily="34" charset="0"/>
              </a:rPr>
              <a:t>моб</a:t>
            </a:r>
            <a:r>
              <a:rPr lang="ru-RU" b="1" i="1" u="sng" dirty="0">
                <a:latin typeface="Trebuchet MS" pitchFamily="34" charset="0"/>
              </a:rPr>
              <a:t>. тел. 8(029)6923422</a:t>
            </a:r>
            <a:endParaRPr lang="ru-RU" dirty="0">
              <a:latin typeface="Trebuchet MS" pitchFamily="34" charset="0"/>
            </a:endParaRPr>
          </a:p>
        </p:txBody>
      </p:sp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5076825" y="3860800"/>
            <a:ext cx="38512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Trebuchet MS" pitchFamily="34" charset="0"/>
              </a:rPr>
              <a:t>Усадьба «Мирск</a:t>
            </a:r>
            <a:r>
              <a:rPr lang="ru-RU" sz="2000" b="1" i="1"/>
              <a:t>ий</a:t>
            </a:r>
            <a:r>
              <a:rPr lang="ru-RU" sz="2000" b="1" i="1">
                <a:latin typeface="Trebuchet MS" pitchFamily="34" charset="0"/>
              </a:rPr>
              <a:t> </a:t>
            </a:r>
            <a:r>
              <a:rPr lang="ru-RU" sz="2000" b="1" i="1"/>
              <a:t>уголок</a:t>
            </a:r>
            <a:r>
              <a:rPr lang="ru-RU" sz="2000" b="1" i="1">
                <a:latin typeface="Trebuchet MS" pitchFamily="34" charset="0"/>
              </a:rPr>
              <a:t>» </a:t>
            </a:r>
            <a:endParaRPr lang="ru-RU" sz="2000">
              <a:latin typeface="Trebuchet MS" pitchFamily="34" charset="0"/>
            </a:endParaRPr>
          </a:p>
          <a:p>
            <a:pPr algn="just"/>
            <a:r>
              <a:rPr lang="ru-RU" sz="2000">
                <a:latin typeface="Trebuchet MS" pitchFamily="34" charset="0"/>
              </a:rPr>
              <a:t>Хозяин – Нарботович Пётр Никодимович </a:t>
            </a:r>
          </a:p>
          <a:p>
            <a:pPr algn="just"/>
            <a:r>
              <a:rPr lang="ru-RU" sz="2000">
                <a:latin typeface="Trebuchet MS" pitchFamily="34" charset="0"/>
              </a:rPr>
              <a:t>г.п. Мир, ул. Московская, 5  </a:t>
            </a:r>
          </a:p>
          <a:p>
            <a:pPr algn="just"/>
            <a:r>
              <a:rPr lang="ru-RU" sz="2000" b="1" i="1" u="sng">
                <a:latin typeface="Trebuchet MS" pitchFamily="34" charset="0"/>
              </a:rPr>
              <a:t>моб.</a:t>
            </a:r>
            <a:r>
              <a:rPr lang="ru-RU" sz="2000" u="sng">
                <a:latin typeface="Trebuchet MS" pitchFamily="34" charset="0"/>
              </a:rPr>
              <a:t> </a:t>
            </a:r>
            <a:r>
              <a:rPr lang="ru-RU" sz="2000" b="1" i="1" u="sng">
                <a:latin typeface="Trebuchet MS" pitchFamily="34" charset="0"/>
              </a:rPr>
              <a:t>тел.8(029)6330787</a:t>
            </a:r>
          </a:p>
          <a:p>
            <a:pPr algn="just"/>
            <a:r>
              <a:rPr lang="ru-RU" sz="2000" b="1" i="1" u="sng">
                <a:latin typeface="Trebuchet MS" pitchFamily="34" charset="0"/>
              </a:rPr>
              <a:t> 8(029)9524354</a:t>
            </a:r>
            <a:endParaRPr lang="ru-RU" sz="2000">
              <a:latin typeface="Trebuchet MS" pitchFamily="34" charset="0"/>
            </a:endParaRPr>
          </a:p>
        </p:txBody>
      </p:sp>
      <p:pic>
        <p:nvPicPr>
          <p:cNvPr id="27651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3462338"/>
            <a:ext cx="4824412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43561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234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4"/>
          <p:cNvSpPr>
            <a:spLocks noChangeArrowheads="1"/>
          </p:cNvSpPr>
          <p:nvPr/>
        </p:nvSpPr>
        <p:spPr bwMode="auto">
          <a:xfrm>
            <a:off x="4130675" y="44450"/>
            <a:ext cx="44735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rebuchet MS" pitchFamily="34" charset="0"/>
              </a:rPr>
              <a:t>«Мирский </a:t>
            </a:r>
            <a:r>
              <a:rPr lang="ru-RU" b="1" i="1" dirty="0" err="1">
                <a:latin typeface="Trebuchet MS" pitchFamily="34" charset="0"/>
              </a:rPr>
              <a:t>пасад</a:t>
            </a:r>
            <a:r>
              <a:rPr lang="ru-RU" b="1" i="1" dirty="0">
                <a:latin typeface="Trebuchet MS" pitchFamily="34" charset="0"/>
              </a:rPr>
              <a:t>»</a:t>
            </a:r>
            <a:endParaRPr lang="ru-RU" dirty="0">
              <a:latin typeface="Trebuchet MS" pitchFamily="34" charset="0"/>
            </a:endParaRPr>
          </a:p>
          <a:p>
            <a:r>
              <a:rPr lang="ru-RU" dirty="0">
                <a:latin typeface="Trebuchet MS" pitchFamily="34" charset="0"/>
              </a:rPr>
              <a:t> г. п. Мир, 2-ой переулок Кирова, д. 2</a:t>
            </a:r>
          </a:p>
          <a:p>
            <a:r>
              <a:rPr lang="ru-RU" dirty="0">
                <a:latin typeface="Trebuchet MS" pitchFamily="34" charset="0"/>
              </a:rPr>
              <a:t> Хозяин – </a:t>
            </a:r>
            <a:r>
              <a:rPr lang="ru-RU" dirty="0" err="1">
                <a:latin typeface="Trebuchet MS" pitchFamily="34" charset="0"/>
              </a:rPr>
              <a:t>Сакель</a:t>
            </a:r>
            <a:r>
              <a:rPr lang="ru-RU" dirty="0">
                <a:latin typeface="Trebuchet MS" pitchFamily="34" charset="0"/>
              </a:rPr>
              <a:t> Виктор Янович</a:t>
            </a:r>
            <a:r>
              <a:rPr lang="ru-RU" dirty="0" smtClean="0">
                <a:latin typeface="Trebuchet MS" pitchFamily="34" charset="0"/>
              </a:rPr>
              <a:t>.</a:t>
            </a:r>
            <a:endParaRPr lang="ru-RU" dirty="0">
              <a:latin typeface="Trebuchet MS" pitchFamily="34" charset="0"/>
            </a:endParaRPr>
          </a:p>
          <a:p>
            <a:r>
              <a:rPr lang="ru-RU" dirty="0">
                <a:latin typeface="Trebuchet MS" pitchFamily="34" charset="0"/>
              </a:rPr>
              <a:t> </a:t>
            </a:r>
            <a:r>
              <a:rPr lang="ru-RU" b="1" i="1" u="sng" dirty="0">
                <a:latin typeface="Trebuchet MS" pitchFamily="34" charset="0"/>
              </a:rPr>
              <a:t>тел. 8(01596)23032</a:t>
            </a:r>
          </a:p>
          <a:p>
            <a:r>
              <a:rPr lang="ru-RU" b="1" i="1" u="sng" dirty="0">
                <a:latin typeface="Trebuchet MS" pitchFamily="34" charset="0"/>
              </a:rPr>
              <a:t> </a:t>
            </a:r>
            <a:r>
              <a:rPr lang="ru-RU" b="1" i="1" u="sng" dirty="0" err="1">
                <a:latin typeface="Trebuchet MS" pitchFamily="34" charset="0"/>
              </a:rPr>
              <a:t>моб</a:t>
            </a:r>
            <a:r>
              <a:rPr lang="ru-RU" b="1" i="1" u="sng" dirty="0">
                <a:latin typeface="Trebuchet MS" pitchFamily="34" charset="0"/>
              </a:rPr>
              <a:t>. тел. 8(029)9294268</a:t>
            </a:r>
            <a:endParaRPr lang="ru-RU" dirty="0">
              <a:latin typeface="Trebuchet MS" pitchFamily="34" charset="0"/>
            </a:endParaRPr>
          </a:p>
          <a:p>
            <a:r>
              <a:rPr lang="ru-RU" dirty="0">
                <a:latin typeface="Trebuchet MS" pitchFamily="34" charset="0"/>
              </a:rPr>
              <a:t> </a:t>
            </a:r>
            <a:r>
              <a:rPr lang="ru-RU" b="1" dirty="0" err="1">
                <a:latin typeface="Trebuchet MS" pitchFamily="34" charset="0"/>
              </a:rPr>
              <a:t>эл</a:t>
            </a:r>
            <a:r>
              <a:rPr lang="ru-RU" b="1" dirty="0">
                <a:latin typeface="Trebuchet MS" pitchFamily="34" charset="0"/>
              </a:rPr>
              <a:t>. почта </a:t>
            </a:r>
            <a:r>
              <a:rPr lang="ru-RU" b="1" dirty="0" err="1">
                <a:latin typeface="Trebuchet MS" pitchFamily="34" charset="0"/>
              </a:rPr>
              <a:t>zhenyasakel@gmail.com</a:t>
            </a:r>
            <a:endParaRPr lang="ru-RU" dirty="0">
              <a:latin typeface="Trebuchet MS" pitchFamily="34" charset="0"/>
            </a:endParaRPr>
          </a:p>
        </p:txBody>
      </p:sp>
      <p:pic>
        <p:nvPicPr>
          <p:cNvPr id="28674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425" y="2074863"/>
            <a:ext cx="343693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5375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8"/>
          <p:cNvSpPr>
            <a:spLocks noChangeArrowheads="1"/>
          </p:cNvSpPr>
          <p:nvPr/>
        </p:nvSpPr>
        <p:spPr bwMode="auto">
          <a:xfrm>
            <a:off x="4427538" y="508476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28677" name="Picture 7" descr="сакель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3933825"/>
            <a:ext cx="36036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157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9"/>
          <p:cNvPicPr>
            <a:picLocks noGrp="1" noChangeAspect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5875" y="1989138"/>
            <a:ext cx="6335713" cy="4229100"/>
          </a:xfrm>
        </p:spPr>
      </p:pic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395288" y="404813"/>
            <a:ext cx="8388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Усадьба «У Никодима»</a:t>
            </a:r>
            <a:endParaRPr lang="ru-RU"/>
          </a:p>
          <a:p>
            <a:r>
              <a:rPr lang="ru-RU"/>
              <a:t>Хозяин – Нарбутович Никодим Борисович</a:t>
            </a:r>
          </a:p>
          <a:p>
            <a:r>
              <a:rPr lang="ru-RU"/>
              <a:t>г.п.Мир ул.Октябрьская,31</a:t>
            </a:r>
          </a:p>
          <a:p>
            <a:r>
              <a:rPr lang="ru-RU" b="1" u="sng"/>
              <a:t>моб. тел. +375 (29) 662-33-93</a:t>
            </a:r>
          </a:p>
        </p:txBody>
      </p:sp>
    </p:spTree>
  </p:cSld>
  <p:clrMapOvr>
    <a:masterClrMapping/>
  </p:clrMapOvr>
  <p:transition spd="slow" advTm="7875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sz="quarter" idx="4294967295"/>
          </p:nvPr>
        </p:nvSpPr>
        <p:spPr>
          <a:xfrm>
            <a:off x="468313" y="3187700"/>
            <a:ext cx="4038600" cy="327342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12 км. от </a:t>
            </a:r>
            <a:r>
              <a:rPr lang="ru-RU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г.п.Мир</a:t>
            </a:r>
            <a:r>
              <a:rPr lang="ru-RU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рядом с  трассой  Р11 находится </a:t>
            </a:r>
            <a:r>
              <a:rPr lang="ru-RU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агрогородок</a:t>
            </a:r>
            <a:r>
              <a:rPr lang="ru-RU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Турец</a:t>
            </a:r>
            <a:r>
              <a:rPr lang="ru-RU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достопримечательностью которого является храм Покрова Пресвятой Богородицы  построенный в 1883 году.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22" name="Объект 13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4038600" cy="2692400"/>
          </a:xfrm>
        </p:spPr>
      </p:pic>
      <p:pic>
        <p:nvPicPr>
          <p:cNvPr id="30723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33375"/>
            <a:ext cx="3810000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15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8291" y="599824"/>
            <a:ext cx="6403228" cy="549633"/>
          </a:xfrm>
        </p:spPr>
        <p:txBody>
          <a:bodyPr rtlCol="0"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Свято-</a:t>
            </a:r>
            <a:r>
              <a:rPr lang="ru-RU" sz="2800" kern="1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троицкая</a:t>
            </a:r>
            <a:r>
              <a:rPr lang="ru-RU" sz="2800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церковь</a:t>
            </a:r>
            <a:br>
              <a:rPr lang="ru-RU" sz="2800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endParaRPr lang="ru-RU" sz="2800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1746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268413"/>
            <a:ext cx="8675688" cy="1223962"/>
          </a:xfrm>
        </p:spPr>
        <p:txBody>
          <a:bodyPr/>
          <a:lstStyle/>
          <a:p>
            <a:pPr marL="0" indent="0" algn="just" eaLnBrk="1" hangingPunct="1">
              <a:buFont typeface="Georgia" pitchFamily="18" charset="0"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 Церковь является памятником архитектуры </a:t>
            </a:r>
            <a:r>
              <a:rPr lang="en-US" sz="2000" dirty="0" smtClean="0">
                <a:latin typeface="Arial" charset="0"/>
                <a:cs typeface="Arial" charset="0"/>
              </a:rPr>
              <a:t>XVI</a:t>
            </a:r>
            <a:r>
              <a:rPr lang="ru-RU" sz="2000" dirty="0" smtClean="0">
                <a:latin typeface="Arial" charset="0"/>
                <a:cs typeface="Arial" charset="0"/>
              </a:rPr>
              <a:t> ст. </a:t>
            </a:r>
            <a:r>
              <a:rPr lang="ru-RU" sz="2000" smtClean="0">
                <a:latin typeface="Arial" charset="0"/>
                <a:cs typeface="Arial" charset="0"/>
              </a:rPr>
              <a:t>Она  </a:t>
            </a:r>
            <a:r>
              <a:rPr lang="ru-RU" sz="2000" dirty="0" smtClean="0">
                <a:latin typeface="Arial" charset="0"/>
                <a:cs typeface="Arial" charset="0"/>
              </a:rPr>
              <a:t>п</a:t>
            </a:r>
            <a:r>
              <a:rPr lang="ru-RU" sz="2000" smtClean="0">
                <a:latin typeface="Arial" charset="0"/>
                <a:cs typeface="Arial" charset="0"/>
              </a:rPr>
              <a:t>остроена </a:t>
            </a:r>
            <a:r>
              <a:rPr lang="ru-RU" sz="2000" dirty="0" smtClean="0">
                <a:latin typeface="Arial" charset="0"/>
                <a:cs typeface="Arial" charset="0"/>
              </a:rPr>
              <a:t>в г.п.Кореличи в период с 1530-1550 гг. В 1705 г стала униатской   при </a:t>
            </a:r>
            <a:r>
              <a:rPr lang="ru-RU" sz="2000" dirty="0" err="1" smtClean="0">
                <a:latin typeface="Arial" charset="0"/>
                <a:cs typeface="Arial" charset="0"/>
              </a:rPr>
              <a:t>базилианском</a:t>
            </a:r>
            <a:r>
              <a:rPr lang="ru-RU" sz="2000" dirty="0" smtClean="0">
                <a:latin typeface="Arial" charset="0"/>
                <a:cs typeface="Arial" charset="0"/>
              </a:rPr>
              <a:t> монастыре. Перестроена во второй половине Х1Х века.</a:t>
            </a:r>
          </a:p>
          <a:p>
            <a:pPr marL="0" indent="0" eaLnBrk="1" hangingPunct="1">
              <a:buFont typeface="Georgia" pitchFamily="18" charset="0"/>
              <a:buNone/>
            </a:pPr>
            <a:endParaRPr lang="ru-RU" dirty="0" smtClean="0"/>
          </a:p>
        </p:txBody>
      </p:sp>
      <p:pic>
        <p:nvPicPr>
          <p:cNvPr id="31747" name="Picture 8" descr="кореличи 33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2492375"/>
            <a:ext cx="6048375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797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6767513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6"/>
          <p:cNvSpPr>
            <a:spLocks noGrp="1"/>
          </p:cNvSpPr>
          <p:nvPr>
            <p:ph type="title"/>
          </p:nvPr>
        </p:nvSpPr>
        <p:spPr>
          <a:xfrm>
            <a:off x="250825" y="333375"/>
            <a:ext cx="8569325" cy="1143000"/>
          </a:xfrm>
        </p:spPr>
        <p:txBody>
          <a:bodyPr/>
          <a:lstStyle/>
          <a:p>
            <a:pPr eaLnBrk="1" hangingPunct="1"/>
            <a:r>
              <a:rPr lang="ru-RU" sz="2800" b="0" i="1" smtClean="0">
                <a:latin typeface="Arial" charset="0"/>
                <a:cs typeface="Arial" charset="0"/>
              </a:rPr>
              <a:t>Костел Матери Божией Неустанной </a:t>
            </a:r>
            <a:br>
              <a:rPr lang="ru-RU" sz="2800" b="0" i="1" smtClean="0">
                <a:latin typeface="Arial" charset="0"/>
                <a:cs typeface="Arial" charset="0"/>
              </a:rPr>
            </a:br>
            <a:r>
              <a:rPr lang="ru-RU" sz="2800" b="0" i="1" smtClean="0">
                <a:latin typeface="Arial" charset="0"/>
                <a:cs typeface="Arial" charset="0"/>
              </a:rPr>
              <a:t>1935 года постройки в г.п.Кореличи</a:t>
            </a:r>
            <a:r>
              <a:rPr lang="ru-RU" sz="2800" smtClean="0">
                <a:latin typeface="Arial" charset="0"/>
                <a:cs typeface="Arial" charset="0"/>
              </a:rPr>
              <a:t> </a:t>
            </a:r>
            <a:br>
              <a:rPr lang="ru-RU" sz="2800" smtClean="0">
                <a:latin typeface="Arial" charset="0"/>
                <a:cs typeface="Arial" charset="0"/>
              </a:rPr>
            </a:br>
            <a:endParaRPr lang="ru-RU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Tm="5578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5"/>
          <p:cNvSpPr>
            <a:spLocks noGrp="1"/>
          </p:cNvSpPr>
          <p:nvPr>
            <p:ph sz="quarter" idx="4294967295"/>
          </p:nvPr>
        </p:nvSpPr>
        <p:spPr>
          <a:xfrm>
            <a:off x="468313" y="620713"/>
            <a:ext cx="8507412" cy="5505450"/>
          </a:xfrm>
        </p:spPr>
        <p:txBody>
          <a:bodyPr/>
          <a:lstStyle/>
          <a:p>
            <a:pPr algn="r" eaLnBrk="1" hangingPunct="1"/>
            <a:r>
              <a:rPr lang="ru-RU" sz="2800" b="1" i="1" smtClean="0">
                <a:latin typeface="Arial" charset="0"/>
                <a:cs typeface="Arial" charset="0"/>
              </a:rPr>
              <a:t>Объекты питания  в г.п.Кореличи:</a:t>
            </a:r>
            <a:r>
              <a:rPr lang="ru-RU" b="1" i="1" smtClean="0">
                <a:latin typeface="Arial" charset="0"/>
                <a:cs typeface="Arial" charset="0"/>
              </a:rPr>
              <a:t> </a:t>
            </a:r>
            <a:endParaRPr lang="ru-RU" i="1" smtClean="0">
              <a:latin typeface="Arial" charset="0"/>
              <a:cs typeface="Arial" charset="0"/>
            </a:endParaRPr>
          </a:p>
          <a:p>
            <a:pPr eaLnBrk="1" hangingPunct="1">
              <a:buFont typeface="Georgia" pitchFamily="18" charset="0"/>
              <a:buNone/>
            </a:pPr>
            <a:endParaRPr lang="ru-RU" i="1" smtClean="0">
              <a:latin typeface="Arial" charset="0"/>
              <a:cs typeface="Arial" charset="0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Ресторан «Колос» на 80 посадочных мест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  ул. Гагарина, 2     </a:t>
            </a:r>
            <a:r>
              <a:rPr lang="ru-RU" b="1" smtClean="0">
                <a:latin typeface="Arial" charset="0"/>
                <a:cs typeface="Arial" charset="0"/>
              </a:rPr>
              <a:t>тел. 80159622284</a:t>
            </a:r>
            <a:endParaRPr lang="ru-RU" smtClean="0">
              <a:latin typeface="Arial" charset="0"/>
              <a:cs typeface="Arial" charset="0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33794" name="Picture 3" descr="IMG_118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51847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985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/>
          </p:cNvSpPr>
          <p:nvPr>
            <p:ph type="title"/>
          </p:nvPr>
        </p:nvSpPr>
        <p:spPr>
          <a:xfrm>
            <a:off x="214282" y="0"/>
            <a:ext cx="4357718" cy="1285861"/>
          </a:xfrm>
        </p:spPr>
        <p:txBody>
          <a:bodyPr/>
          <a:lstStyle/>
          <a:p>
            <a:pPr algn="l" eaLnBrk="1" hangingPunct="1">
              <a:buNone/>
            </a:pPr>
            <a:r>
              <a:rPr lang="ru-RU" sz="2000" i="1" dirty="0" smtClean="0"/>
              <a:t>     Замковый комплекс «Мир» уникальный памятник национальной культуры Беларуси.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quarter" idx="4294967295"/>
          </p:nvPr>
        </p:nvSpPr>
        <p:spPr>
          <a:xfrm>
            <a:off x="0" y="1341438"/>
            <a:ext cx="4429124" cy="5516562"/>
          </a:xfrm>
        </p:spPr>
        <p:txBody>
          <a:bodyPr/>
          <a:lstStyle/>
          <a:p>
            <a:pPr marL="0" indent="0" algn="just" eaLnBrk="1" hangingPunct="1">
              <a:buFont typeface="Georgia" pitchFamily="18" charset="0"/>
              <a:buNone/>
            </a:pPr>
            <a:r>
              <a:rPr lang="ru-RU" sz="1400" dirty="0" smtClean="0"/>
              <a:t>В 2000 году Мирский замок был включён в Список Всемирного культурного и природного наследия ЮНЕСКО.</a:t>
            </a:r>
          </a:p>
          <a:p>
            <a:pPr marL="0" indent="0" algn="just" eaLnBrk="1" hangingPunct="1">
              <a:buFont typeface="Georgia" pitchFamily="18" charset="0"/>
              <a:buNone/>
            </a:pPr>
            <a:r>
              <a:rPr lang="ru-RU" sz="1400" dirty="0" smtClean="0"/>
              <a:t>       В архитектурном ансамбле Мира представлены замок-музей Х</a:t>
            </a:r>
            <a:r>
              <a:rPr lang="en-US" sz="1400" dirty="0" smtClean="0"/>
              <a:t>VI </a:t>
            </a:r>
            <a:r>
              <a:rPr lang="ru-RU" sz="1400" dirty="0" smtClean="0"/>
              <a:t>– ХХ веков с 39 полноценными  экспозициями, земляные валы, живописные парки пруд, церковь-усыпальница князей </a:t>
            </a:r>
            <a:r>
              <a:rPr lang="ru-RU" sz="1400" dirty="0" err="1" smtClean="0"/>
              <a:t>Святополк-Мирских</a:t>
            </a:r>
            <a:r>
              <a:rPr lang="ru-RU" sz="1400" dirty="0" smtClean="0"/>
              <a:t>. </a:t>
            </a:r>
          </a:p>
          <a:p>
            <a:pPr marL="0" indent="0" algn="just" eaLnBrk="1" hangingPunct="1">
              <a:buNone/>
            </a:pPr>
            <a:r>
              <a:rPr lang="ru-RU" sz="1400" dirty="0" smtClean="0"/>
              <a:t> </a:t>
            </a:r>
            <a:r>
              <a:rPr lang="ru-RU" sz="1400" dirty="0" smtClean="0">
                <a:latin typeface="Arial" charset="0"/>
              </a:rPr>
              <a:t>    </a:t>
            </a:r>
            <a:r>
              <a:rPr lang="ru-RU" sz="1400" dirty="0" smtClean="0"/>
              <a:t>Замковый комплекс «Мир»- это объект с хорошо развитой инфраструктурой: два </a:t>
            </a:r>
            <a:r>
              <a:rPr lang="ru-RU" sz="1400" dirty="0" err="1" smtClean="0"/>
              <a:t>конференц</a:t>
            </a:r>
            <a:r>
              <a:rPr lang="ru-RU" sz="1400" dirty="0" smtClean="0"/>
              <a:t>- зала  для проведения мероприятий на высоком уровне. </a:t>
            </a:r>
            <a:r>
              <a:rPr lang="ru-RU" sz="1400" dirty="0" smtClean="0">
                <a:latin typeface="Arial" charset="0"/>
                <a:cs typeface="Arial" charset="0"/>
              </a:rPr>
              <a:t>Наряду с традиционными экскурсиями музей предоставляет и театрализованные, а церемония «Свадьба в Мирском замке» сделает счастливый день вашей жизни незабываемым. </a:t>
            </a:r>
          </a:p>
          <a:p>
            <a:pPr marL="0" indent="0" algn="just" eaLnBrk="1" hangingPunct="1">
              <a:buNone/>
            </a:pPr>
            <a:r>
              <a:rPr lang="ru-RU" sz="1400" dirty="0" smtClean="0">
                <a:latin typeface="Arial" charset="0"/>
                <a:cs typeface="Arial" charset="0"/>
              </a:rPr>
              <a:t>На концертных площадках замкового комплекса «Мир» традиционно проводятся музыкальные и рыцарские фестивали, а также фестивали искусств и ремесленного творчества. </a:t>
            </a:r>
            <a:r>
              <a:rPr lang="ru-RU" sz="1400" dirty="0" smtClean="0"/>
              <a:t>В 201</a:t>
            </a:r>
            <a:r>
              <a:rPr lang="ru-RU" sz="1400" dirty="0" smtClean="0">
                <a:latin typeface="Arial" charset="0"/>
              </a:rPr>
              <a:t>6</a:t>
            </a:r>
            <a:r>
              <a:rPr lang="ru-RU" sz="1400" dirty="0" smtClean="0"/>
              <a:t> году комплекс посетило  более 300 тысяч туристов. </a:t>
            </a:r>
          </a:p>
          <a:p>
            <a:pPr marL="0" indent="0" algn="just" eaLnBrk="1" hangingPunct="1">
              <a:lnSpc>
                <a:spcPct val="150000"/>
              </a:lnSpc>
              <a:buFont typeface="Georgia" pitchFamily="18" charset="0"/>
              <a:buNone/>
            </a:pPr>
            <a:endParaRPr lang="ru-RU" sz="1400" b="1" dirty="0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6387" name="Picture 5" descr="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33375"/>
            <a:ext cx="4176713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Mirskiy-zam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286124"/>
            <a:ext cx="4170363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609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Кафе «Апельсин» на 30 посадочных мест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ул. площадь 17 Сентября,2/1 </a:t>
            </a:r>
            <a:r>
              <a:rPr lang="ru-RU" sz="2000" b="1" dirty="0" smtClean="0">
                <a:latin typeface="Arial" charset="0"/>
                <a:cs typeface="Arial" charset="0"/>
              </a:rPr>
              <a:t>тел. 8029589-73-50</a:t>
            </a:r>
            <a:endParaRPr lang="ru-RU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ru-RU" sz="2000" dirty="0" smtClean="0"/>
          </a:p>
        </p:txBody>
      </p:sp>
      <p:pic>
        <p:nvPicPr>
          <p:cNvPr id="34818" name="Picture 3" descr="IMG_117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989138"/>
            <a:ext cx="54737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89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01075" cy="1143000"/>
          </a:xfrm>
        </p:spPr>
        <p:txBody>
          <a:bodyPr/>
          <a:lstStyle/>
          <a:p>
            <a:pPr eaLnBrk="1" hangingPunct="1"/>
            <a:r>
              <a:rPr lang="ru-RU" sz="2400" i="1" smtClean="0"/>
              <a:t>Гостиница  районного унитарного предприятия жилищно-коммунального хозяйства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179388" y="1484313"/>
            <a:ext cx="7121525" cy="3475037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2000" smtClean="0">
                <a:latin typeface="Arial" charset="0"/>
              </a:rPr>
              <a:t>Н</a:t>
            </a:r>
            <a:r>
              <a:rPr lang="ru-RU" sz="2000" smtClean="0"/>
              <a:t>а 48 мест,  г.п.Кореличи, ул. Гагарина, 4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000" smtClean="0"/>
              <a:t>Тел.(801596)2-21-26</a:t>
            </a:r>
          </a:p>
        </p:txBody>
      </p:sp>
      <p:pic>
        <p:nvPicPr>
          <p:cNvPr id="35843" name="Picture 4" descr="0_9115d_5f6a9c8b_ori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2349500"/>
            <a:ext cx="608647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938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213100"/>
            <a:ext cx="4932362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311352" y="0"/>
            <a:ext cx="5832648" cy="1296144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i="1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600" i="1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3600" i="1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Усадьба «Кал</a:t>
            </a:r>
            <a:r>
              <a:rPr lang="be-BY" sz="3600" i="1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і</a:t>
            </a:r>
            <a:r>
              <a:rPr lang="ru-RU" sz="3600" i="1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ласка»</a:t>
            </a:r>
            <a:r>
              <a:rPr lang="ru-RU" sz="3600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600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endParaRPr lang="ru-RU" sz="3600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6867" name="Объект 7"/>
          <p:cNvSpPr>
            <a:spLocks noGrp="1"/>
          </p:cNvSpPr>
          <p:nvPr>
            <p:ph sz="quarter" idx="4294967295"/>
          </p:nvPr>
        </p:nvSpPr>
        <p:spPr>
          <a:xfrm>
            <a:off x="179388" y="1341438"/>
            <a:ext cx="6337300" cy="2447925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ru-RU" smtClean="0"/>
              <a:t>Хозяин – Манкевич  Константин Фадеевич</a:t>
            </a:r>
          </a:p>
          <a:p>
            <a:pPr marL="0" indent="0" eaLnBrk="1" hangingPunct="1">
              <a:buFont typeface="Georgia" pitchFamily="18" charset="0"/>
              <a:buNone/>
            </a:pPr>
            <a:r>
              <a:rPr lang="ru-RU" smtClean="0"/>
              <a:t>г.п.Кореличи, ул.Октябрьская 3а</a:t>
            </a:r>
          </a:p>
          <a:p>
            <a:pPr marL="0" indent="0" eaLnBrk="1" hangingPunct="1">
              <a:buFont typeface="Georgia" pitchFamily="18" charset="0"/>
              <a:buNone/>
            </a:pPr>
            <a:r>
              <a:rPr lang="en-GB" b="1" i="1" smtClean="0"/>
              <a:t>E-mail: </a:t>
            </a:r>
            <a:r>
              <a:rPr lang="en-GB" b="1" i="1" u="sng" smtClean="0">
                <a:hlinkClick r:id="rId3"/>
              </a:rPr>
              <a:t>info@usadbakalilaska.by</a:t>
            </a:r>
            <a:r>
              <a:rPr lang="en-GB" b="1" i="1" smtClean="0"/>
              <a:t/>
            </a:r>
            <a:br>
              <a:rPr lang="en-GB" b="1" i="1" smtClean="0"/>
            </a:br>
            <a:r>
              <a:rPr lang="ru-RU" b="1" i="1" smtClean="0"/>
              <a:t>Телефоны</a:t>
            </a:r>
            <a:r>
              <a:rPr lang="en-GB" b="1" i="1" smtClean="0"/>
              <a:t>: </a:t>
            </a:r>
            <a:br>
              <a:rPr lang="en-GB" b="1" i="1" smtClean="0"/>
            </a:br>
            <a:r>
              <a:rPr lang="en-GB" b="1" i="1" smtClean="0"/>
              <a:t>+375 (29) 786-42-17</a:t>
            </a:r>
            <a:r>
              <a:rPr lang="en-GB" i="1" u="sng" smtClean="0"/>
              <a:t> </a:t>
            </a:r>
            <a:r>
              <a:rPr lang="en-GB" b="1" i="1" u="sng" smtClean="0"/>
              <a:t>(</a:t>
            </a:r>
            <a:r>
              <a:rPr lang="ru-RU" b="1" i="1" u="sng" smtClean="0"/>
              <a:t>МТС</a:t>
            </a:r>
            <a:r>
              <a:rPr lang="en-GB" b="1" i="1" u="sng" smtClean="0"/>
              <a:t>)</a:t>
            </a:r>
            <a:r>
              <a:rPr lang="en-GB" i="1" u="sng" smtClean="0"/>
              <a:t/>
            </a:r>
            <a:br>
              <a:rPr lang="en-GB" i="1" u="sng" smtClean="0"/>
            </a:br>
            <a:r>
              <a:rPr lang="en-GB" b="1" i="1" smtClean="0"/>
              <a:t>+375 (44) 464-56-65</a:t>
            </a:r>
            <a:r>
              <a:rPr lang="en-GB" b="1" i="1" u="sng" smtClean="0"/>
              <a:t> (Vel</a:t>
            </a:r>
            <a:r>
              <a:rPr lang="en-GB" b="1" i="1" smtClean="0"/>
              <a:t>)</a:t>
            </a:r>
            <a:endParaRPr lang="ru-RU" smtClean="0"/>
          </a:p>
          <a:p>
            <a:pPr marL="0" indent="0" eaLnBrk="1" hangingPunct="1">
              <a:buFont typeface="Georgia" pitchFamily="18" charset="0"/>
              <a:buNone/>
            </a:pPr>
            <a:endParaRPr lang="ru-RU" smtClean="0"/>
          </a:p>
        </p:txBody>
      </p:sp>
    </p:spTree>
  </p:cSld>
  <p:clrMapOvr>
    <a:masterClrMapping/>
  </p:clrMapOvr>
  <p:transition spd="slow" advTm="7031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1588"/>
            <a:ext cx="38893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825" y="2168525"/>
            <a:ext cx="3262313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7075"/>
            <a:ext cx="6140399" cy="706090"/>
          </a:xfrm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Усадьба </a:t>
            </a:r>
            <a:r>
              <a:rPr lang="ru-RU" sz="3600" i="1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«Белый Бусел»</a:t>
            </a:r>
            <a:endParaRPr lang="ru-RU" sz="3600" kern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Объект 2"/>
          <p:cNvSpPr>
            <a:spLocks noGrp="1"/>
          </p:cNvSpPr>
          <p:nvPr>
            <p:ph sz="quarter" idx="4294967295"/>
          </p:nvPr>
        </p:nvSpPr>
        <p:spPr>
          <a:xfrm>
            <a:off x="4283075" y="709613"/>
            <a:ext cx="4786313" cy="1452562"/>
          </a:xfrm>
        </p:spPr>
        <p:txBody>
          <a:bodyPr/>
          <a:lstStyle/>
          <a:p>
            <a:pPr marL="0" indent="0" algn="just" eaLnBrk="1" hangingPunct="1">
              <a:buFont typeface="Georgia" pitchFamily="18" charset="0"/>
              <a:buNone/>
            </a:pPr>
            <a:r>
              <a:rPr lang="ru-RU" sz="2000" smtClean="0"/>
              <a:t>В 15 км от г.п.Кореличи расположена усадьба </a:t>
            </a:r>
            <a:r>
              <a:rPr lang="ru-RU" sz="2000" b="1" i="1" smtClean="0"/>
              <a:t> «Белый Бусел»</a:t>
            </a:r>
            <a:endParaRPr lang="ru-RU" sz="2000" b="1" smtClean="0"/>
          </a:p>
          <a:p>
            <a:pPr marL="0" indent="0" eaLnBrk="1" hangingPunct="1"/>
            <a:endParaRPr lang="ru-RU" sz="2000" smtClean="0"/>
          </a:p>
        </p:txBody>
      </p:sp>
      <p:pic>
        <p:nvPicPr>
          <p:cNvPr id="37893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421188"/>
            <a:ext cx="363537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3" y="4435475"/>
            <a:ext cx="3643312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Прямоугольник 9"/>
          <p:cNvSpPr>
            <a:spLocks noChangeArrowheads="1"/>
          </p:cNvSpPr>
          <p:nvPr/>
        </p:nvSpPr>
        <p:spPr bwMode="auto">
          <a:xfrm>
            <a:off x="52388" y="2189163"/>
            <a:ext cx="41592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rebuchet MS" pitchFamily="34" charset="0"/>
              </a:rPr>
              <a:t>Адрес – д. </a:t>
            </a:r>
            <a:r>
              <a:rPr lang="ru-RU" sz="2000" dirty="0" err="1">
                <a:latin typeface="Trebuchet MS" pitchFamily="34" charset="0"/>
              </a:rPr>
              <a:t>Омневичи</a:t>
            </a:r>
            <a:r>
              <a:rPr lang="ru-RU" sz="2000" dirty="0">
                <a:latin typeface="Trebuchet MS" pitchFamily="34" charset="0"/>
              </a:rPr>
              <a:t>.</a:t>
            </a:r>
          </a:p>
          <a:p>
            <a:pPr algn="just"/>
            <a:r>
              <a:rPr lang="ru-RU" sz="2000" dirty="0">
                <a:latin typeface="Trebuchet MS" pitchFamily="34" charset="0"/>
              </a:rPr>
              <a:t> Хозяин – </a:t>
            </a:r>
            <a:r>
              <a:rPr lang="ru-RU" sz="2000" dirty="0" err="1">
                <a:latin typeface="Trebuchet MS" pitchFamily="34" charset="0"/>
              </a:rPr>
              <a:t>Комаровский</a:t>
            </a:r>
            <a:r>
              <a:rPr lang="ru-RU" sz="2000" dirty="0">
                <a:latin typeface="Trebuchet MS" pitchFamily="34" charset="0"/>
              </a:rPr>
              <a:t> Михаил Владимирович</a:t>
            </a:r>
          </a:p>
          <a:p>
            <a:pPr algn="just"/>
            <a:r>
              <a:rPr lang="ru-RU" sz="2000" dirty="0">
                <a:latin typeface="Trebuchet MS" pitchFamily="34" charset="0"/>
              </a:rPr>
              <a:t> Услуги – проживание, баня, организация экскурсий, отдых на природе, рыбалка</a:t>
            </a:r>
          </a:p>
          <a:p>
            <a:pPr algn="just"/>
            <a:r>
              <a:rPr lang="ru-RU" sz="2000" dirty="0">
                <a:latin typeface="Trebuchet MS" pitchFamily="34" charset="0"/>
              </a:rPr>
              <a:t> </a:t>
            </a:r>
            <a:r>
              <a:rPr lang="ru-RU" sz="2000" b="1" i="1" u="sng" dirty="0" err="1">
                <a:latin typeface="Trebuchet MS" pitchFamily="34" charset="0"/>
              </a:rPr>
              <a:t>моб</a:t>
            </a:r>
            <a:r>
              <a:rPr lang="ru-RU" sz="2000" b="1" i="1" u="sng" dirty="0">
                <a:latin typeface="Trebuchet MS" pitchFamily="34" charset="0"/>
              </a:rPr>
              <a:t>. тел. 8(029)5821985</a:t>
            </a:r>
            <a:r>
              <a:rPr lang="ru-RU" sz="2000" dirty="0">
                <a:latin typeface="Trebuchet MS" pitchFamily="34" charset="0"/>
              </a:rPr>
              <a:t> </a:t>
            </a:r>
          </a:p>
        </p:txBody>
      </p:sp>
    </p:spTree>
  </p:cSld>
  <p:clrMapOvr>
    <a:masterClrMapping/>
  </p:clrMapOvr>
  <p:transition spd="slow" advTm="5813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336550" y="260350"/>
            <a:ext cx="8807450" cy="1143000"/>
          </a:xfrm>
        </p:spPr>
        <p:txBody>
          <a:bodyPr/>
          <a:lstStyle/>
          <a:p>
            <a:pPr eaLnBrk="1" hangingPunct="1"/>
            <a:r>
              <a:rPr lang="ru-RU" sz="2400" i="1" smtClean="0"/>
              <a:t>Туристический комплекс «Белые луга», Гродненская область.,  Кореличский район, Ворончанский с/с, д.Тиневичи, тел. +375293-923-923.</a:t>
            </a:r>
            <a:r>
              <a:rPr lang="ru-RU" sz="4200" smtClean="0"/>
              <a:t> </a:t>
            </a:r>
          </a:p>
        </p:txBody>
      </p:sp>
      <p:pic>
        <p:nvPicPr>
          <p:cNvPr id="38914" name="Picture 4" descr="IMG_316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341947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 descr="IMG_319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997200"/>
            <a:ext cx="34559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IMG_319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530725"/>
            <a:ext cx="34925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14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7328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1063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4"/>
          <p:cNvSpPr>
            <a:spLocks noGrp="1"/>
          </p:cNvSpPr>
          <p:nvPr>
            <p:ph sz="quarter" idx="4294967295"/>
          </p:nvPr>
        </p:nvSpPr>
        <p:spPr>
          <a:xfrm>
            <a:off x="107950" y="25400"/>
            <a:ext cx="5256213" cy="36195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sz="1800" dirty="0" smtClean="0">
                <a:latin typeface="Arial" charset="0"/>
                <a:cs typeface="Arial" charset="0"/>
              </a:rPr>
              <a:t>    </a:t>
            </a:r>
          </a:p>
          <a:p>
            <a:pPr marL="0" indent="0" algn="just" eaLnBrk="1" hangingPunct="1">
              <a:buNone/>
            </a:pPr>
            <a:r>
              <a:rPr lang="ru-RU" sz="1800" dirty="0" smtClean="0">
                <a:latin typeface="Arial" charset="0"/>
                <a:cs typeface="Arial" charset="0"/>
              </a:rPr>
              <a:t>      В состав комплекса входит ресторан «Княжеский двор»   на 56  посадочных мест.   В ресторане  довольно сдержанный интерьер, который соответствует общей атмосфере Мирского замка. Добротная мебель, красивые столы. В ресторане несколько залов, в которых интерьер немного отличается, но в целом выдержан в одной «замковой» стилистике. Самое главное в ресторане – очень интересное меню. Собраны лучшие традиционные рецепты, которые постоянно присутствовали на княжеских столах.</a:t>
            </a:r>
            <a:endParaRPr lang="ru-RU" sz="1800" b="1" dirty="0" smtClean="0">
              <a:latin typeface="Arial" charset="0"/>
              <a:cs typeface="Arial" charset="0"/>
            </a:endParaRPr>
          </a:p>
        </p:txBody>
      </p:sp>
      <p:pic>
        <p:nvPicPr>
          <p:cNvPr id="17410" name="Объект 2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188" y="571480"/>
            <a:ext cx="3706812" cy="3019428"/>
          </a:xfrm>
        </p:spPr>
      </p:pic>
      <p:pic>
        <p:nvPicPr>
          <p:cNvPr id="17411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832747"/>
            <a:ext cx="4213255" cy="280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1" y="3857628"/>
            <a:ext cx="4246559" cy="283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3933825"/>
            <a:ext cx="4243388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404813"/>
            <a:ext cx="4335462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Объект 4"/>
          <p:cNvSpPr>
            <a:spLocks noGrp="1"/>
          </p:cNvSpPr>
          <p:nvPr>
            <p:ph sz="quarter" idx="4294967295"/>
          </p:nvPr>
        </p:nvSpPr>
        <p:spPr>
          <a:xfrm>
            <a:off x="4427538" y="188913"/>
            <a:ext cx="4502150" cy="3744912"/>
          </a:xfrm>
        </p:spPr>
        <p:txBody>
          <a:bodyPr/>
          <a:lstStyle/>
          <a:p>
            <a:pPr marL="0" indent="0" algn="just" eaLnBrk="1" hangingPunct="1">
              <a:buFont typeface="Georgia" pitchFamily="18" charset="0"/>
              <a:buNone/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buFont typeface="Georgia" pitchFamily="18" charset="0"/>
              <a:buNone/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buFont typeface="Georgia" pitchFamily="18" charset="0"/>
              <a:buNone/>
            </a:pPr>
            <a:r>
              <a:rPr lang="ru-RU" sz="1800" dirty="0" smtClean="0">
                <a:latin typeface="Arial" charset="0"/>
                <a:cs typeface="Arial" charset="0"/>
              </a:rPr>
              <a:t>В  состав комплекса входит гостиница.  В 15 комфортных номерах могут расположиться 30 проживающих. В гостинице довольно сдержанный интерьер, который соответствует общей атмосфере Мирского замка. </a:t>
            </a:r>
            <a:endParaRPr lang="ru-RU" sz="1800" b="1" dirty="0" smtClean="0">
              <a:latin typeface="Arial" charset="0"/>
              <a:cs typeface="Arial" charset="0"/>
            </a:endParaRPr>
          </a:p>
        </p:txBody>
      </p:sp>
      <p:pic>
        <p:nvPicPr>
          <p:cNvPr id="18436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7575" y="3933825"/>
            <a:ext cx="43878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75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43000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sz="24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 территории замкового комплекса расположена</a:t>
            </a:r>
            <a:br>
              <a:rPr lang="ru-RU" sz="24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4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Церковь - усыпальница князей Святополк - Мирских</a:t>
            </a:r>
            <a:r>
              <a:rPr lang="ru-RU" sz="42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42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4200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9458" name="Объект 4"/>
          <p:cNvSpPr>
            <a:spLocks noGrp="1"/>
          </p:cNvSpPr>
          <p:nvPr>
            <p:ph sz="quarter" idx="4294967295"/>
          </p:nvPr>
        </p:nvSpPr>
        <p:spPr>
          <a:xfrm>
            <a:off x="0" y="1125538"/>
            <a:ext cx="7848600" cy="2303462"/>
          </a:xfrm>
        </p:spPr>
        <p:txBody>
          <a:bodyPr/>
          <a:lstStyle/>
          <a:p>
            <a:pPr marL="0" indent="0" algn="just" eaLnBrk="1" hangingPunct="1">
              <a:buFont typeface="Georgia" pitchFamily="18" charset="0"/>
              <a:buNone/>
            </a:pPr>
            <a:r>
              <a:rPr lang="ru-RU" sz="1800" b="1" smtClean="0"/>
              <a:t> </a:t>
            </a:r>
            <a:r>
              <a:rPr lang="en-US" sz="1800" smtClean="0"/>
              <a:t> </a:t>
            </a:r>
            <a:r>
              <a:rPr lang="ru-RU" sz="1800" smtClean="0"/>
              <a:t>Она   сооружена на территории пейзажного парка последними</a:t>
            </a:r>
            <a:r>
              <a:rPr lang="en-US" sz="1800" smtClean="0"/>
              <a:t> </a:t>
            </a:r>
            <a:r>
              <a:rPr lang="ru-RU" sz="1800" smtClean="0"/>
              <a:t>владельцами Мирского замка князьями Святополк-Мирскими в 1904 г. Проект выполнен архитектором из Санкт-Петербурга Р.Марфельдом в стиле модерн.</a:t>
            </a:r>
          </a:p>
          <a:p>
            <a:pPr marL="0" indent="0" eaLnBrk="1" hangingPunct="1">
              <a:buFont typeface="Georgia" pitchFamily="18" charset="0"/>
              <a:buNone/>
            </a:pPr>
            <a:r>
              <a:rPr lang="ru-RU" sz="1800" smtClean="0"/>
              <a:t> В крипте церкви находятся </a:t>
            </a:r>
            <a:endParaRPr lang="ru-RU" sz="1800" smtClean="0">
              <a:latin typeface="Arial" charset="0"/>
            </a:endParaRPr>
          </a:p>
          <a:p>
            <a:pPr marL="0" indent="0" eaLnBrk="1" hangingPunct="1">
              <a:buFont typeface="Georgia" pitchFamily="18" charset="0"/>
              <a:buNone/>
            </a:pPr>
            <a:r>
              <a:rPr lang="ru-RU" sz="1800" smtClean="0"/>
              <a:t>захоронения князей </a:t>
            </a:r>
            <a:endParaRPr lang="ru-RU" sz="1800" smtClean="0">
              <a:latin typeface="Arial" charset="0"/>
            </a:endParaRPr>
          </a:p>
          <a:p>
            <a:pPr marL="0" indent="0" eaLnBrk="1" hangingPunct="1">
              <a:buFont typeface="Georgia" pitchFamily="18" charset="0"/>
              <a:buNone/>
            </a:pPr>
            <a:r>
              <a:rPr lang="ru-RU" sz="1800" smtClean="0"/>
              <a:t>Святополк-Мирских.</a:t>
            </a:r>
          </a:p>
          <a:p>
            <a:pPr marL="0" indent="0" eaLnBrk="1" hangingPunct="1">
              <a:buFont typeface="Georgia" pitchFamily="18" charset="0"/>
              <a:buNone/>
            </a:pPr>
            <a:endParaRPr lang="ru-RU" sz="1800" b="1" smtClean="0">
              <a:latin typeface="Arial" charset="0"/>
              <a:cs typeface="Arial" charset="0"/>
            </a:endParaRPr>
          </a:p>
        </p:txBody>
      </p:sp>
      <p:pic>
        <p:nvPicPr>
          <p:cNvPr id="19459" name="Picture 2" descr="http://f.otzyv.ru/f/12/12/116359/28909/060614151009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060575"/>
            <a:ext cx="4208463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516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06090"/>
          </a:xfrm>
        </p:spPr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Костел Святого Николая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sz="quarter" idx="4294967295"/>
          </p:nvPr>
        </p:nvSpPr>
        <p:spPr>
          <a:xfrm>
            <a:off x="250825" y="981075"/>
            <a:ext cx="6192838" cy="2952750"/>
          </a:xfrm>
        </p:spPr>
        <p:txBody>
          <a:bodyPr/>
          <a:lstStyle/>
          <a:p>
            <a:pPr marL="0" indent="0" algn="just" eaLnBrk="1" hangingPunct="1">
              <a:lnSpc>
                <a:spcPct val="170000"/>
              </a:lnSpc>
              <a:buFont typeface="Georgia" pitchFamily="18" charset="0"/>
              <a:buNone/>
            </a:pPr>
            <a:r>
              <a:rPr lang="ru-RU" sz="1600" smtClean="0">
                <a:latin typeface="Arial" charset="0"/>
                <a:cs typeface="Arial" charset="0"/>
              </a:rPr>
              <a:t>Памятник архитектуры </a:t>
            </a:r>
            <a:r>
              <a:rPr lang="en-US" sz="1600" smtClean="0">
                <a:latin typeface="Arial" charset="0"/>
                <a:cs typeface="Arial" charset="0"/>
              </a:rPr>
              <a:t>XVI</a:t>
            </a:r>
            <a:r>
              <a:rPr lang="ru-RU" sz="1600" smtClean="0">
                <a:latin typeface="Arial" charset="0"/>
                <a:cs typeface="Arial" charset="0"/>
              </a:rPr>
              <a:t> ст. Построен Николаем Криштофом Радзивилом Сироткой в 1599 г. Проект, возможно, выполнен архитектором Яном Марией Бернандони, который был приглашен Радзивилом Сироткой из Италии. В 1710 г. костел восстановлен М.К.Радзивилом Рыбонькой после шведского разрушения. В 1865 г. закрыт и отдан православной церкви до  1919 г. С 1990 г. возвращен католической церкви.</a:t>
            </a:r>
            <a:endParaRPr lang="ru-RU" sz="1200" smtClean="0">
              <a:latin typeface="Arial" charset="0"/>
              <a:cs typeface="Arial" charset="0"/>
            </a:endParaRPr>
          </a:p>
        </p:txBody>
      </p:sp>
      <p:pic>
        <p:nvPicPr>
          <p:cNvPr id="20483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4005263"/>
            <a:ext cx="4065587" cy="2713037"/>
          </a:xfrm>
        </p:spPr>
      </p:pic>
    </p:spTree>
  </p:cSld>
  <p:clrMapOvr>
    <a:masterClrMapping/>
  </p:clrMapOvr>
  <p:transition spd="slow" advTm="625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</p:spPr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Объекты питания  в </a:t>
            </a:r>
            <a:r>
              <a:rPr lang="ru-RU" sz="2800" kern="1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г.п.Мир</a:t>
            </a:r>
            <a:r>
              <a:rPr lang="ru-RU" sz="2800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 </a:t>
            </a:r>
          </a:p>
        </p:txBody>
      </p:sp>
      <p:pic>
        <p:nvPicPr>
          <p:cNvPr id="21506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4224338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305300" y="1268413"/>
            <a:ext cx="468788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latin typeface="+mn-lt"/>
              </a:rPr>
              <a:t>Ресторан «Мирский Посад»  на 72 посадочных мест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тел. 80296763868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21188" y="4221163"/>
            <a:ext cx="4572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latin typeface="+mn-lt"/>
              </a:rPr>
              <a:t>кафе «</a:t>
            </a:r>
            <a:r>
              <a:rPr lang="ru-RU" sz="2800" dirty="0" err="1">
                <a:latin typeface="+mn-lt"/>
              </a:rPr>
              <a:t>Рагнеда</a:t>
            </a:r>
            <a:r>
              <a:rPr lang="ru-RU" sz="2800" dirty="0">
                <a:latin typeface="+mn-lt"/>
              </a:rPr>
              <a:t>»  на 96 посадочных мест, пл.17-ое Сентября,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тел 801596 23379</a:t>
            </a:r>
          </a:p>
        </p:txBody>
      </p:sp>
      <p:pic>
        <p:nvPicPr>
          <p:cNvPr id="21509" name="Picture 7" descr="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417671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875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38893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5"/>
          <p:cNvSpPr>
            <a:spLocks noChangeArrowheads="1"/>
          </p:cNvSpPr>
          <p:nvPr/>
        </p:nvSpPr>
        <p:spPr bwMode="auto">
          <a:xfrm>
            <a:off x="4262438" y="1309688"/>
            <a:ext cx="44862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rebuchet MS" pitchFamily="34" charset="0"/>
              </a:rPr>
              <a:t>- кафе «</a:t>
            </a:r>
            <a:r>
              <a:rPr lang="ru-RU" sz="2400" dirty="0" err="1">
                <a:latin typeface="Trebuchet MS" pitchFamily="34" charset="0"/>
              </a:rPr>
              <a:t>Мирум</a:t>
            </a:r>
            <a:r>
              <a:rPr lang="ru-RU" sz="2400" dirty="0">
                <a:latin typeface="Trebuchet MS" pitchFamily="34" charset="0"/>
              </a:rPr>
              <a:t>» ул.Красноармейская, 9 </a:t>
            </a:r>
          </a:p>
          <a:p>
            <a:r>
              <a:rPr lang="ru-RU" sz="2400" b="1" dirty="0">
                <a:latin typeface="Trebuchet MS" pitchFamily="34" charset="0"/>
              </a:rPr>
              <a:t>тел. 801596 </a:t>
            </a:r>
            <a:r>
              <a:rPr lang="ru-RU" sz="2400" b="1" dirty="0" smtClean="0">
                <a:latin typeface="Trebuchet MS" pitchFamily="34" charset="0"/>
              </a:rPr>
              <a:t>23798</a:t>
            </a:r>
            <a:endParaRPr lang="ru-RU" sz="2400" b="1" dirty="0">
              <a:latin typeface="Trebuchet MS" pitchFamily="34" charset="0"/>
            </a:endParaRPr>
          </a:p>
          <a:p>
            <a:r>
              <a:rPr lang="ru-RU" sz="2400" b="1" dirty="0">
                <a:latin typeface="Trebuchet MS" pitchFamily="34" charset="0"/>
              </a:rPr>
              <a:t> </a:t>
            </a:r>
            <a:r>
              <a:rPr lang="ru-RU" sz="2400" b="1" dirty="0" err="1">
                <a:latin typeface="Trebuchet MS" pitchFamily="34" charset="0"/>
              </a:rPr>
              <a:t>моб</a:t>
            </a:r>
            <a:r>
              <a:rPr lang="ru-RU" sz="2400" b="1" dirty="0">
                <a:latin typeface="Trebuchet MS" pitchFamily="34" charset="0"/>
              </a:rPr>
              <a:t>. тел 8029- 671-24-64</a:t>
            </a:r>
            <a:endParaRPr lang="ru-RU" dirty="0">
              <a:latin typeface="Trebuchet MS" pitchFamily="34" charset="0"/>
            </a:endParaRPr>
          </a:p>
        </p:txBody>
      </p:sp>
      <p:pic>
        <p:nvPicPr>
          <p:cNvPr id="22531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3933825"/>
            <a:ext cx="4064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10"/>
          <p:cNvSpPr>
            <a:spLocks noChangeArrowheads="1"/>
          </p:cNvSpPr>
          <p:nvPr/>
        </p:nvSpPr>
        <p:spPr bwMode="auto">
          <a:xfrm>
            <a:off x="4318000" y="4038600"/>
            <a:ext cx="4826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Trebuchet MS" pitchFamily="34" charset="0"/>
              </a:rPr>
              <a:t>кафе </a:t>
            </a:r>
            <a:r>
              <a:rPr lang="ru-RU" sz="2800" dirty="0">
                <a:latin typeface="Trebuchet MS" pitchFamily="34" charset="0"/>
              </a:rPr>
              <a:t>«Дорога замков»    на 52 посадочных </a:t>
            </a:r>
            <a:r>
              <a:rPr lang="ru-RU" sz="2800" dirty="0" smtClean="0">
                <a:latin typeface="Trebuchet MS" pitchFamily="34" charset="0"/>
              </a:rPr>
              <a:t>места</a:t>
            </a:r>
          </a:p>
          <a:p>
            <a:r>
              <a:rPr lang="ru-RU" sz="2800" dirty="0" smtClean="0">
                <a:latin typeface="Trebuchet MS" pitchFamily="34" charset="0"/>
              </a:rPr>
              <a:t>Тел. 80159671633</a:t>
            </a:r>
          </a:p>
          <a:p>
            <a:r>
              <a:rPr lang="ru-RU" sz="2800" dirty="0" err="1" smtClean="0">
                <a:latin typeface="Trebuchet MS" pitchFamily="34" charset="0"/>
              </a:rPr>
              <a:t>моб.тел</a:t>
            </a:r>
            <a:r>
              <a:rPr lang="ru-RU" sz="2800" dirty="0" smtClean="0">
                <a:latin typeface="Trebuchet MS" pitchFamily="34" charset="0"/>
              </a:rPr>
              <a:t> 8029-634-37-10 </a:t>
            </a:r>
            <a:endParaRPr lang="ru-RU" sz="28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slow" advTm="6641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4146" y="116632"/>
            <a:ext cx="8229600" cy="706090"/>
          </a:xfrm>
        </p:spPr>
        <p:txBody>
          <a:bodyPr rtlCol="0"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Объекты размещения в </a:t>
            </a:r>
            <a:r>
              <a:rPr lang="ru-RU" sz="3200" kern="1200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г.п.Мир</a:t>
            </a:r>
            <a:r>
              <a:rPr lang="ru-RU" sz="3200" kern="1200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</p:txBody>
      </p:sp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4624388" y="1125538"/>
            <a:ext cx="42481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rebuchet MS" pitchFamily="34" charset="0"/>
              </a:rPr>
              <a:t>Гостиница  «Мир»    на 25 мест, г.п.Мир, пл. 17 Сентября, 3</a:t>
            </a:r>
          </a:p>
          <a:p>
            <a:r>
              <a:rPr lang="ru-RU" sz="2400" dirty="0">
                <a:latin typeface="Trebuchet MS" pitchFamily="34" charset="0"/>
              </a:rPr>
              <a:t> </a:t>
            </a:r>
            <a:r>
              <a:rPr lang="ru-RU" sz="2400" b="1" dirty="0">
                <a:latin typeface="Trebuchet MS" pitchFamily="34" charset="0"/>
              </a:rPr>
              <a:t>тел. </a:t>
            </a:r>
            <a:r>
              <a:rPr lang="ru-RU" sz="2400" b="1" dirty="0" smtClean="0">
                <a:latin typeface="Trebuchet MS" pitchFamily="34" charset="0"/>
              </a:rPr>
              <a:t>80159623851</a:t>
            </a:r>
            <a:endParaRPr lang="ru-RU" sz="2400" b="1" dirty="0">
              <a:latin typeface="Trebuchet MS" pitchFamily="34" charset="0"/>
            </a:endParaRPr>
          </a:p>
        </p:txBody>
      </p:sp>
      <p:pic>
        <p:nvPicPr>
          <p:cNvPr id="23555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3819525"/>
            <a:ext cx="43211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6"/>
          <p:cNvSpPr>
            <a:spLocks noChangeArrowheads="1"/>
          </p:cNvSpPr>
          <p:nvPr/>
        </p:nvSpPr>
        <p:spPr bwMode="auto">
          <a:xfrm>
            <a:off x="4602163" y="4221163"/>
            <a:ext cx="4470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rebuchet MS" pitchFamily="34" charset="0"/>
              </a:rPr>
              <a:t>Гостиница «Мирский Посад» на 80  мест, г.п.Мир, ул.Кирова, </a:t>
            </a:r>
            <a:r>
              <a:rPr lang="ru-RU" sz="2400" dirty="0" smtClean="0">
                <a:latin typeface="Trebuchet MS" pitchFamily="34" charset="0"/>
              </a:rPr>
              <a:t>26</a:t>
            </a:r>
          </a:p>
          <a:p>
            <a:r>
              <a:rPr lang="ru-RU" sz="2400" dirty="0" smtClean="0">
                <a:latin typeface="Trebuchet MS" pitchFamily="34" charset="0"/>
              </a:rPr>
              <a:t>Тел. 80159671231</a:t>
            </a:r>
            <a:endParaRPr lang="ru-RU" sz="2400" dirty="0">
              <a:latin typeface="Trebuchet MS" pitchFamily="34" charset="0"/>
            </a:endParaRPr>
          </a:p>
          <a:p>
            <a:r>
              <a:rPr lang="ru-RU" sz="2400" dirty="0">
                <a:latin typeface="Trebuchet MS" pitchFamily="34" charset="0"/>
              </a:rPr>
              <a:t> </a:t>
            </a:r>
            <a:r>
              <a:rPr lang="ru-RU" sz="2400" dirty="0" err="1" smtClean="0">
                <a:latin typeface="Trebuchet MS" pitchFamily="34" charset="0"/>
              </a:rPr>
              <a:t>моб.</a:t>
            </a:r>
            <a:r>
              <a:rPr lang="ru-RU" sz="2400" b="1" dirty="0" err="1" smtClean="0">
                <a:latin typeface="Trebuchet MS" pitchFamily="34" charset="0"/>
              </a:rPr>
              <a:t>тел</a:t>
            </a:r>
            <a:r>
              <a:rPr lang="ru-RU" sz="2400" b="1" dirty="0">
                <a:latin typeface="Trebuchet MS" pitchFamily="34" charset="0"/>
              </a:rPr>
              <a:t>. </a:t>
            </a:r>
            <a:r>
              <a:rPr lang="ru-RU" sz="2400" b="1" dirty="0" smtClean="0">
                <a:latin typeface="Trebuchet MS" pitchFamily="34" charset="0"/>
              </a:rPr>
              <a:t>8029102-69-51</a:t>
            </a:r>
          </a:p>
          <a:p>
            <a:endParaRPr lang="ru-RU" sz="2400" b="1" dirty="0">
              <a:latin typeface="Trebuchet MS" pitchFamily="34" charset="0"/>
            </a:endParaRPr>
          </a:p>
        </p:txBody>
      </p:sp>
      <p:pic>
        <p:nvPicPr>
          <p:cNvPr id="23557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692150"/>
            <a:ext cx="43561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здушный поток">
  <a:themeElements>
    <a:clrScheme name="1_Воздушный поток 1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FFFFFF"/>
      </a:accent3>
      <a:accent4>
        <a:srgbClr val="000000"/>
      </a:accent4>
      <a:accent5>
        <a:srgbClr val="B2B8E0"/>
      </a:accent5>
      <a:accent6>
        <a:srgbClr val="54B9DC"/>
      </a:accent6>
      <a:hlink>
        <a:srgbClr val="56C7AA"/>
      </a:hlink>
      <a:folHlink>
        <a:srgbClr val="59A8D1"/>
      </a:folHlink>
    </a:clrScheme>
    <a:fontScheme name="1_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Воздушный поток 1">
        <a:dk1>
          <a:srgbClr val="000000"/>
        </a:dk1>
        <a:lt1>
          <a:srgbClr val="FFFFFF"/>
        </a:lt1>
        <a:dk2>
          <a:srgbClr val="212745"/>
        </a:dk2>
        <a:lt2>
          <a:srgbClr val="B4DCFA"/>
        </a:lt2>
        <a:accent1>
          <a:srgbClr val="4E67C8"/>
        </a:accent1>
        <a:accent2>
          <a:srgbClr val="5ECCF3"/>
        </a:accent2>
        <a:accent3>
          <a:srgbClr val="FFFFFF"/>
        </a:accent3>
        <a:accent4>
          <a:srgbClr val="000000"/>
        </a:accent4>
        <a:accent5>
          <a:srgbClr val="B2B8E0"/>
        </a:accent5>
        <a:accent6>
          <a:srgbClr val="54B9DC"/>
        </a:accent6>
        <a:hlink>
          <a:srgbClr val="56C7AA"/>
        </a:hlink>
        <a:folHlink>
          <a:srgbClr val="59A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259</TotalTime>
  <Words>821</Words>
  <Application>Microsoft Office PowerPoint</Application>
  <PresentationFormat>Экран (4:3)</PresentationFormat>
  <Paragraphs>91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1_Воздушный поток</vt:lpstr>
      <vt:lpstr>Воздушный поток</vt:lpstr>
      <vt:lpstr>По земле кореличской</vt:lpstr>
      <vt:lpstr>     Замковый комплекс «Мир» уникальный памятник национальной культуры Беларуси.</vt:lpstr>
      <vt:lpstr>Презентация PowerPoint</vt:lpstr>
      <vt:lpstr>Презентация PowerPoint</vt:lpstr>
      <vt:lpstr>На территории замкового комплекса расположена  Церковь - усыпальница князей Святополк - Мирских </vt:lpstr>
      <vt:lpstr>Костел Святого Николая</vt:lpstr>
      <vt:lpstr>Объекты питания  в г.п.Мир: </vt:lpstr>
      <vt:lpstr>Презентация PowerPoint</vt:lpstr>
      <vt:lpstr>Объекты размещения в г.п.Мир:</vt:lpstr>
      <vt:lpstr> Агроусадьбы г.п.Мир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Свято-троицкая церковь </vt:lpstr>
      <vt:lpstr>Костел Матери Божией Неустанной  1935 года постройки в г.п.Кореличи  </vt:lpstr>
      <vt:lpstr>Презентация PowerPoint</vt:lpstr>
      <vt:lpstr>Презентация PowerPoint</vt:lpstr>
      <vt:lpstr>Гостиница  районного унитарного предприятия жилищно-коммунального хозяйства</vt:lpstr>
      <vt:lpstr> Усадьба «Калі ласка» </vt:lpstr>
      <vt:lpstr>Усадьба  «Белый Бусел»</vt:lpstr>
      <vt:lpstr>Туристический комплекс «Белые луга», Гродненская область.,  Кореличский район, Ворончанский с/с, д.Тиневичи, тел. +375293-923-923.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земле кореличской</dc:title>
  <dc:creator>Direktor</dc:creator>
  <cp:lastModifiedBy>alexandr a. bazar</cp:lastModifiedBy>
  <cp:revision>26</cp:revision>
  <dcterms:created xsi:type="dcterms:W3CDTF">2015-10-20T09:25:15Z</dcterms:created>
  <dcterms:modified xsi:type="dcterms:W3CDTF">2017-04-05T11:53:26Z</dcterms:modified>
</cp:coreProperties>
</file>